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60" r:id="rId2"/>
    <p:sldId id="384" r:id="rId3"/>
    <p:sldId id="383" r:id="rId4"/>
    <p:sldId id="409" r:id="rId5"/>
    <p:sldId id="419" r:id="rId6"/>
    <p:sldId id="420" r:id="rId7"/>
    <p:sldId id="421" r:id="rId8"/>
    <p:sldId id="422" r:id="rId9"/>
    <p:sldId id="423" r:id="rId10"/>
    <p:sldId id="424" r:id="rId11"/>
    <p:sldId id="396" r:id="rId12"/>
    <p:sldId id="425" r:id="rId13"/>
    <p:sldId id="379" r:id="rId14"/>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2D91"/>
    <a:srgbClr val="00AEEF"/>
    <a:srgbClr val="EC008C"/>
    <a:srgbClr val="FFFF00"/>
    <a:srgbClr val="FBCF40"/>
    <a:srgbClr val="A9276F"/>
    <a:srgbClr val="AB2970"/>
    <a:srgbClr val="FCC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28" autoAdjust="0"/>
  </p:normalViewPr>
  <p:slideViewPr>
    <p:cSldViewPr snapToGrid="0">
      <p:cViewPr varScale="1">
        <p:scale>
          <a:sx n="49" d="100"/>
          <a:sy n="49" d="100"/>
        </p:scale>
        <p:origin x="1312" y="48"/>
      </p:cViewPr>
      <p:guideLst>
        <p:guide orient="horz" pos="2160"/>
        <p:guide pos="3840"/>
      </p:guideLst>
    </p:cSldViewPr>
  </p:slideViewPr>
  <p:outlineViewPr>
    <p:cViewPr>
      <p:scale>
        <a:sx n="33" d="100"/>
        <a:sy n="33" d="100"/>
      </p:scale>
      <p:origin x="0" y="-6235"/>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504DD58-C065-492F-9995-FE486CF596FD}" type="datetimeFigureOut">
              <a:rPr lang="en-US" altLang="en-US"/>
              <a:pPr>
                <a:defRPr/>
              </a:pPr>
              <a:t>11/4/2020</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690C925-DC51-4FC1-B92E-EBAB5A3E83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defRPr>
            </a:lvl1pPr>
          </a:lstStyle>
          <a:p>
            <a:pPr>
              <a:defRPr/>
            </a:pPr>
            <a:endParaRPr lang="en-CA"/>
          </a:p>
        </p:txBody>
      </p:sp>
      <p:sp>
        <p:nvSpPr>
          <p:cNvPr id="3" name="Date Placeholder 2"/>
          <p:cNvSpPr>
            <a:spLocks noGrp="1"/>
          </p:cNvSpPr>
          <p:nvPr>
            <p:ph type="dt" idx="1"/>
          </p:nvPr>
        </p:nvSpPr>
        <p:spPr>
          <a:xfrm>
            <a:off x="3970338" y="0"/>
            <a:ext cx="3038475" cy="466725"/>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fld id="{848A4DFD-AF4E-4D0B-A01E-EFF72D8F4CD6}" type="datetimeFigureOut">
              <a:rPr lang="en-CA" altLang="en-US"/>
              <a:pPr>
                <a:defRPr/>
              </a:pPr>
              <a:t>2020-11-04</a:t>
            </a:fld>
            <a:endParaRPr lang="en-CA" alt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CA"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defRPr>
            </a:lvl1pPr>
          </a:lstStyle>
          <a:p>
            <a:pPr>
              <a:defRPr/>
            </a:pPr>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2C111E47-8197-421A-81B6-7CB5025C801D}"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28600" indent="-228600" eaLnBrk="1" fontAlgn="auto" hangingPunct="1">
              <a:spcBef>
                <a:spcPts val="0"/>
              </a:spcBef>
              <a:spcAft>
                <a:spcPts val="0"/>
              </a:spcAft>
              <a:buFont typeface="+mj-lt"/>
              <a:buAutoNum type="arabicPeriod"/>
              <a:defRPr/>
            </a:pPr>
            <a:endParaRPr lang="en-CA" dirty="0">
              <a:ea typeface="+mn-ea"/>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72E8833-1616-4539-B78D-C0AEB732018F}" type="slidenum">
              <a:rPr lang="en-CA" altLang="en-US"/>
              <a:pPr/>
              <a:t>1</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9343D54-6F14-4CD9-96E1-377DDCC44254}" type="slidenum">
              <a:rPr lang="en-CA" altLang="en-US"/>
              <a:pPr/>
              <a:t>10</a:t>
            </a:fld>
            <a:endParaRPr lang="en-CA" altLang="en-US"/>
          </a:p>
        </p:txBody>
      </p:sp>
    </p:spTree>
    <p:extLst>
      <p:ext uri="{BB962C8B-B14F-4D97-AF65-F5344CB8AC3E}">
        <p14:creationId xmlns:p14="http://schemas.microsoft.com/office/powerpoint/2010/main" val="377635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4460D35-56CB-4500-B4FE-3305055291C6}" type="slidenum">
              <a:rPr lang="en-CA" altLang="en-US"/>
              <a:pPr/>
              <a:t>11</a:t>
            </a:fld>
            <a:endParaRPr lang="en-C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66"/>
              </a:solidFill>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C69052F-B907-442A-AE54-59A61D024CA7}" type="slidenum">
              <a:rPr lang="en-CA" altLang="en-US"/>
              <a:pPr/>
              <a:t>12</a:t>
            </a:fld>
            <a:endParaRPr lang="en-CA" altLang="en-US"/>
          </a:p>
        </p:txBody>
      </p:sp>
    </p:spTree>
    <p:extLst>
      <p:ext uri="{BB962C8B-B14F-4D97-AF65-F5344CB8AC3E}">
        <p14:creationId xmlns:p14="http://schemas.microsoft.com/office/powerpoint/2010/main" val="4260435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28600" indent="-228600" eaLnBrk="1" fontAlgn="auto" hangingPunct="1">
              <a:spcBef>
                <a:spcPts val="0"/>
              </a:spcBef>
              <a:spcAft>
                <a:spcPts val="0"/>
              </a:spcAft>
              <a:buFont typeface="+mj-lt"/>
              <a:buAutoNum type="arabicPeriod"/>
              <a:defRPr/>
            </a:pPr>
            <a:endParaRPr lang="en-CA" dirty="0">
              <a:ea typeface="+mn-ea"/>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99F9F96-9B1C-47C3-9186-08DCB915DD90}" type="slidenum">
              <a:rPr lang="en-CA" altLang="en-US"/>
              <a:pPr/>
              <a:t>13</a:t>
            </a:fld>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E64CE60-EB02-439B-BE24-8F068C688412}" type="slidenum">
              <a:rPr lang="en-CA" altLang="en-US"/>
              <a:pPr/>
              <a:t>2</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solidFill>
                <a:srgbClr val="FF0066"/>
              </a:solidFill>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C69052F-B907-442A-AE54-59A61D024CA7}" type="slidenum">
              <a:rPr lang="en-CA" altLang="en-US"/>
              <a:pPr/>
              <a:t>3</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9343D54-6F14-4CD9-96E1-377DDCC44254}" type="slidenum">
              <a:rPr lang="en-CA" altLang="en-US"/>
              <a:pPr/>
              <a:t>4</a:t>
            </a:fld>
            <a:endParaRPr lang="en-CA" altLang="en-US"/>
          </a:p>
        </p:txBody>
      </p:sp>
    </p:spTree>
    <p:extLst>
      <p:ext uri="{BB962C8B-B14F-4D97-AF65-F5344CB8AC3E}">
        <p14:creationId xmlns:p14="http://schemas.microsoft.com/office/powerpoint/2010/main" val="3608403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9343D54-6F14-4CD9-96E1-377DDCC44254}" type="slidenum">
              <a:rPr lang="en-CA" altLang="en-US"/>
              <a:pPr/>
              <a:t>5</a:t>
            </a:fld>
            <a:endParaRPr lang="en-CA" altLang="en-US"/>
          </a:p>
        </p:txBody>
      </p:sp>
    </p:spTree>
    <p:extLst>
      <p:ext uri="{BB962C8B-B14F-4D97-AF65-F5344CB8AC3E}">
        <p14:creationId xmlns:p14="http://schemas.microsoft.com/office/powerpoint/2010/main" val="2104550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9343D54-6F14-4CD9-96E1-377DDCC44254}" type="slidenum">
              <a:rPr lang="en-CA" altLang="en-US"/>
              <a:pPr/>
              <a:t>6</a:t>
            </a:fld>
            <a:endParaRPr lang="en-CA" altLang="en-US"/>
          </a:p>
        </p:txBody>
      </p:sp>
    </p:spTree>
    <p:extLst>
      <p:ext uri="{BB962C8B-B14F-4D97-AF65-F5344CB8AC3E}">
        <p14:creationId xmlns:p14="http://schemas.microsoft.com/office/powerpoint/2010/main" val="599893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smtClean="0">
              <a:solidFill>
                <a:srgbClr val="FF0066"/>
              </a:solidFill>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C69052F-B907-442A-AE54-59A61D024CA7}" type="slidenum">
              <a:rPr lang="en-CA" altLang="en-US"/>
              <a:pPr/>
              <a:t>7</a:t>
            </a:fld>
            <a:endParaRPr lang="en-CA" altLang="en-US"/>
          </a:p>
        </p:txBody>
      </p:sp>
    </p:spTree>
    <p:extLst>
      <p:ext uri="{BB962C8B-B14F-4D97-AF65-F5344CB8AC3E}">
        <p14:creationId xmlns:p14="http://schemas.microsoft.com/office/powerpoint/2010/main" val="345507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9343D54-6F14-4CD9-96E1-377DDCC44254}" type="slidenum">
              <a:rPr lang="en-CA" altLang="en-US"/>
              <a:pPr/>
              <a:t>8</a:t>
            </a:fld>
            <a:endParaRPr lang="en-CA" altLang="en-US"/>
          </a:p>
        </p:txBody>
      </p:sp>
    </p:spTree>
    <p:extLst>
      <p:ext uri="{BB962C8B-B14F-4D97-AF65-F5344CB8AC3E}">
        <p14:creationId xmlns:p14="http://schemas.microsoft.com/office/powerpoint/2010/main" val="2947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9343D54-6F14-4CD9-96E1-377DDCC44254}" type="slidenum">
              <a:rPr lang="en-CA" altLang="en-US"/>
              <a:pPr/>
              <a:t>9</a:t>
            </a:fld>
            <a:endParaRPr lang="en-CA" altLang="en-US"/>
          </a:p>
        </p:txBody>
      </p:sp>
    </p:spTree>
    <p:extLst>
      <p:ext uri="{BB962C8B-B14F-4D97-AF65-F5344CB8AC3E}">
        <p14:creationId xmlns:p14="http://schemas.microsoft.com/office/powerpoint/2010/main" val="4202461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B944265E-05FC-4BB4-99BC-EB775D29E82F}" type="datetimeFigureOut">
              <a:rPr lang="en-CA" altLang="en-US"/>
              <a:pPr>
                <a:defRPr/>
              </a:pPr>
              <a:t>2020-11-04</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E017CB1-CCCE-4A52-AF3D-B70083CC16DE}" type="slidenum">
              <a:rPr lang="en-CA" altLang="en-US"/>
              <a:pPr>
                <a:defRPr/>
              </a:pPr>
              <a:t>‹#›</a:t>
            </a:fld>
            <a:endParaRPr lang="en-CA" altLang="en-US"/>
          </a:p>
        </p:txBody>
      </p:sp>
    </p:spTree>
    <p:extLst>
      <p:ext uri="{BB962C8B-B14F-4D97-AF65-F5344CB8AC3E}">
        <p14:creationId xmlns:p14="http://schemas.microsoft.com/office/powerpoint/2010/main" val="99304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9ED8484E-DB55-4C8C-A461-DD158EFA9417}" type="datetimeFigureOut">
              <a:rPr lang="en-CA" altLang="en-US"/>
              <a:pPr>
                <a:defRPr/>
              </a:pPr>
              <a:t>2020-11-04</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E9B921F-1828-4885-86D7-E8C17C47C19C}" type="slidenum">
              <a:rPr lang="en-CA" altLang="en-US"/>
              <a:pPr>
                <a:defRPr/>
              </a:pPr>
              <a:t>‹#›</a:t>
            </a:fld>
            <a:endParaRPr lang="en-CA" altLang="en-US"/>
          </a:p>
        </p:txBody>
      </p:sp>
    </p:spTree>
    <p:extLst>
      <p:ext uri="{BB962C8B-B14F-4D97-AF65-F5344CB8AC3E}">
        <p14:creationId xmlns:p14="http://schemas.microsoft.com/office/powerpoint/2010/main" val="3153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9A5E9701-F73D-47AD-BCBC-C95C36D22994}" type="datetimeFigureOut">
              <a:rPr lang="en-CA" altLang="en-US"/>
              <a:pPr>
                <a:defRPr/>
              </a:pPr>
              <a:t>2020-11-04</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E30242AB-2910-4E90-84AC-A48AE3700E20}" type="slidenum">
              <a:rPr lang="en-CA" altLang="en-US"/>
              <a:pPr>
                <a:defRPr/>
              </a:pPr>
              <a:t>‹#›</a:t>
            </a:fld>
            <a:endParaRPr lang="en-CA" altLang="en-US"/>
          </a:p>
        </p:txBody>
      </p:sp>
    </p:spTree>
    <p:extLst>
      <p:ext uri="{BB962C8B-B14F-4D97-AF65-F5344CB8AC3E}">
        <p14:creationId xmlns:p14="http://schemas.microsoft.com/office/powerpoint/2010/main" val="145697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45172CDF-3CC1-47A2-A2AF-68C5359CB66B}" type="datetimeFigureOut">
              <a:rPr lang="en-CA" altLang="en-US"/>
              <a:pPr>
                <a:defRPr/>
              </a:pPr>
              <a:t>2020-11-04</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3F4319B-1B5F-458B-AD37-68A535F5A815}" type="slidenum">
              <a:rPr lang="en-CA" altLang="en-US"/>
              <a:pPr>
                <a:defRPr/>
              </a:pPr>
              <a:t>‹#›</a:t>
            </a:fld>
            <a:endParaRPr lang="en-CA" altLang="en-US"/>
          </a:p>
        </p:txBody>
      </p:sp>
    </p:spTree>
    <p:extLst>
      <p:ext uri="{BB962C8B-B14F-4D97-AF65-F5344CB8AC3E}">
        <p14:creationId xmlns:p14="http://schemas.microsoft.com/office/powerpoint/2010/main" val="256807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FD352A1-534A-4AE3-94A2-21A13737B5DA}" type="datetimeFigureOut">
              <a:rPr lang="en-CA" altLang="en-US"/>
              <a:pPr>
                <a:defRPr/>
              </a:pPr>
              <a:t>2020-11-04</a:t>
            </a:fld>
            <a:endParaRPr lang="en-CA" altLang="en-US"/>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0131DA1B-744E-4B14-B31F-7DA3017846FF}" type="slidenum">
              <a:rPr lang="en-CA" altLang="en-US"/>
              <a:pPr>
                <a:defRPr/>
              </a:pPr>
              <a:t>‹#›</a:t>
            </a:fld>
            <a:endParaRPr lang="en-CA" altLang="en-US"/>
          </a:p>
        </p:txBody>
      </p:sp>
    </p:spTree>
    <p:extLst>
      <p:ext uri="{BB962C8B-B14F-4D97-AF65-F5344CB8AC3E}">
        <p14:creationId xmlns:p14="http://schemas.microsoft.com/office/powerpoint/2010/main" val="197023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fld id="{D59B49CC-B59D-433F-B0D7-EA886A64325F}" type="datetimeFigureOut">
              <a:rPr lang="en-CA" altLang="en-US"/>
              <a:pPr>
                <a:defRPr/>
              </a:pPr>
              <a:t>2020-11-04</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6E3DAEA0-A39B-4203-91C2-F65C04A39C8B}" type="slidenum">
              <a:rPr lang="en-CA" altLang="en-US"/>
              <a:pPr>
                <a:defRPr/>
              </a:pPr>
              <a:t>‹#›</a:t>
            </a:fld>
            <a:endParaRPr lang="en-CA" altLang="en-US"/>
          </a:p>
        </p:txBody>
      </p:sp>
    </p:spTree>
    <p:extLst>
      <p:ext uri="{BB962C8B-B14F-4D97-AF65-F5344CB8AC3E}">
        <p14:creationId xmlns:p14="http://schemas.microsoft.com/office/powerpoint/2010/main" val="219794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fld id="{7E6C7F34-EE44-4AD4-8A8D-5E181B5592BE}" type="datetimeFigureOut">
              <a:rPr lang="en-CA" altLang="en-US"/>
              <a:pPr>
                <a:defRPr/>
              </a:pPr>
              <a:t>2020-11-04</a:t>
            </a:fld>
            <a:endParaRPr lang="en-CA" altLang="en-US"/>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4AC86F57-8BCA-4B4B-A7C2-371F0D208A08}" type="slidenum">
              <a:rPr lang="en-CA" altLang="en-US"/>
              <a:pPr>
                <a:defRPr/>
              </a:pPr>
              <a:t>‹#›</a:t>
            </a:fld>
            <a:endParaRPr lang="en-CA" altLang="en-US"/>
          </a:p>
        </p:txBody>
      </p:sp>
    </p:spTree>
    <p:extLst>
      <p:ext uri="{BB962C8B-B14F-4D97-AF65-F5344CB8AC3E}">
        <p14:creationId xmlns:p14="http://schemas.microsoft.com/office/powerpoint/2010/main" val="422677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0BB6FB2E-8D48-45C5-AE9C-D468411E60CA}" type="datetimeFigureOut">
              <a:rPr lang="en-CA" altLang="en-US"/>
              <a:pPr>
                <a:defRPr/>
              </a:pPr>
              <a:t>2020-11-04</a:t>
            </a:fld>
            <a:endParaRPr lang="en-CA" altLang="en-US"/>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3601814D-1B0A-4410-8B72-E30313098449}" type="slidenum">
              <a:rPr lang="en-CA" altLang="en-US"/>
              <a:pPr>
                <a:defRPr/>
              </a:pPr>
              <a:t>‹#›</a:t>
            </a:fld>
            <a:endParaRPr lang="en-CA" altLang="en-US"/>
          </a:p>
        </p:txBody>
      </p:sp>
    </p:spTree>
    <p:extLst>
      <p:ext uri="{BB962C8B-B14F-4D97-AF65-F5344CB8AC3E}">
        <p14:creationId xmlns:p14="http://schemas.microsoft.com/office/powerpoint/2010/main" val="271179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88AD3F-AB62-4B1C-A939-200650896EC3}" type="datetimeFigureOut">
              <a:rPr lang="en-CA" altLang="en-US"/>
              <a:pPr>
                <a:defRPr/>
              </a:pPr>
              <a:t>2020-11-04</a:t>
            </a:fld>
            <a:endParaRPr lang="en-CA" altLang="en-US"/>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5125D4F6-722C-4D25-AEA0-E7D2061FD2AB}" type="slidenum">
              <a:rPr lang="en-CA" altLang="en-US"/>
              <a:pPr>
                <a:defRPr/>
              </a:pPr>
              <a:t>‹#›</a:t>
            </a:fld>
            <a:endParaRPr lang="en-CA" altLang="en-US"/>
          </a:p>
        </p:txBody>
      </p:sp>
    </p:spTree>
    <p:extLst>
      <p:ext uri="{BB962C8B-B14F-4D97-AF65-F5344CB8AC3E}">
        <p14:creationId xmlns:p14="http://schemas.microsoft.com/office/powerpoint/2010/main" val="14879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13A9D8-2D77-4036-82F0-6EB2F2EBD553}" type="datetimeFigureOut">
              <a:rPr lang="en-CA" altLang="en-US"/>
              <a:pPr>
                <a:defRPr/>
              </a:pPr>
              <a:t>2020-11-04</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FEEB57CB-1F9E-4532-B557-75ED9EC3D10A}" type="slidenum">
              <a:rPr lang="en-CA" altLang="en-US"/>
              <a:pPr>
                <a:defRPr/>
              </a:pPr>
              <a:t>‹#›</a:t>
            </a:fld>
            <a:endParaRPr lang="en-CA" altLang="en-US"/>
          </a:p>
        </p:txBody>
      </p:sp>
    </p:spTree>
    <p:extLst>
      <p:ext uri="{BB962C8B-B14F-4D97-AF65-F5344CB8AC3E}">
        <p14:creationId xmlns:p14="http://schemas.microsoft.com/office/powerpoint/2010/main" val="830313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048A2A3-D834-4D0F-876E-C55B9959488C}" type="datetimeFigureOut">
              <a:rPr lang="en-CA" altLang="en-US"/>
              <a:pPr>
                <a:defRPr/>
              </a:pPr>
              <a:t>2020-11-04</a:t>
            </a:fld>
            <a:endParaRPr lang="en-CA" altLang="en-US"/>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191F5210-3C6A-4F7C-8D81-1D04E017E388}" type="slidenum">
              <a:rPr lang="en-CA" altLang="en-US"/>
              <a:pPr>
                <a:defRPr/>
              </a:pPr>
              <a:t>‹#›</a:t>
            </a:fld>
            <a:endParaRPr lang="en-CA" altLang="en-US"/>
          </a:p>
        </p:txBody>
      </p:sp>
    </p:spTree>
    <p:extLst>
      <p:ext uri="{BB962C8B-B14F-4D97-AF65-F5344CB8AC3E}">
        <p14:creationId xmlns:p14="http://schemas.microsoft.com/office/powerpoint/2010/main" val="264226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454A0D70-9B71-4FFE-BBA9-F62D012D97C3}" type="datetimeFigureOut">
              <a:rPr lang="en-CA" altLang="en-US"/>
              <a:pPr>
                <a:defRPr/>
              </a:pPr>
              <a:t>2020-11-04</a:t>
            </a:fld>
            <a:endParaRPr lang="en-CA"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B9AD14B3-F233-40B8-876A-EFD796CF1144}"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S PGothic" panose="020B0600070205080204" pitchFamily="34" charset="-128"/>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MS PGothic" panose="020B0600070205080204" pitchFamily="34"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0"/>
          <p:cNvSpPr txBox="1">
            <a:spLocks noChangeArrowheads="1"/>
          </p:cNvSpPr>
          <p:nvPr/>
        </p:nvSpPr>
        <p:spPr bwMode="auto">
          <a:xfrm>
            <a:off x="-411163" y="4038600"/>
            <a:ext cx="126031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FontTx/>
              <a:buNone/>
            </a:pPr>
            <a:r>
              <a:rPr lang="en-US" altLang="en-US" sz="4800" b="1">
                <a:solidFill>
                  <a:schemeClr val="bg1"/>
                </a:solidFill>
                <a:latin typeface="TradeGothic LT Light" panose="02000503020000020004" pitchFamily="2" charset="0"/>
              </a:rPr>
              <a:t>SU101- 2016-2017</a:t>
            </a:r>
          </a:p>
          <a:p>
            <a:pPr algn="ctr" eaLnBrk="1" hangingPunct="1">
              <a:lnSpc>
                <a:spcPct val="100000"/>
              </a:lnSpc>
              <a:spcBef>
                <a:spcPct val="0"/>
              </a:spcBef>
              <a:buFontTx/>
              <a:buNone/>
            </a:pPr>
            <a:endParaRPr lang="en-US" altLang="en-US" sz="3200" b="1">
              <a:solidFill>
                <a:schemeClr val="bg1"/>
              </a:solidFill>
              <a:latin typeface="TradeGothic LT Light" panose="02000503020000020004" pitchFamily="2" charset="0"/>
            </a:endParaRPr>
          </a:p>
        </p:txBody>
      </p:sp>
      <p:sp>
        <p:nvSpPr>
          <p:cNvPr id="6" name="Rectangle 5"/>
          <p:cNvSpPr/>
          <p:nvPr/>
        </p:nvSpPr>
        <p:spPr>
          <a:xfrm>
            <a:off x="0" y="3752850"/>
            <a:ext cx="12192000" cy="3105150"/>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solidFill>
                <a:srgbClr val="EC008C"/>
              </a:solidFill>
            </a:endParaRPr>
          </a:p>
        </p:txBody>
      </p:sp>
      <p:pic>
        <p:nvPicPr>
          <p:cNvPr id="410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7325" y="-4763"/>
            <a:ext cx="3819525" cy="362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7383" y="4038600"/>
            <a:ext cx="11612880" cy="1862048"/>
          </a:xfrm>
          <a:prstGeom prst="rect">
            <a:avLst/>
          </a:prstGeom>
          <a:noFill/>
        </p:spPr>
        <p:txBody>
          <a:bodyPr wrap="square" rtlCol="0">
            <a:spAutoFit/>
          </a:bodyPr>
          <a:lstStyle/>
          <a:p>
            <a:pPr algn="ctr"/>
            <a:r>
              <a:rPr lang="en-CA" sz="11500" b="1" dirty="0" smtClean="0">
                <a:solidFill>
                  <a:schemeClr val="bg1"/>
                </a:solidFill>
                <a:latin typeface="TradeGothic LT" panose="02000803040000020004" pitchFamily="2" charset="0"/>
              </a:rPr>
              <a:t>Criminal Law</a:t>
            </a:r>
            <a:endParaRPr lang="en-CA" sz="11500" b="1" dirty="0">
              <a:solidFill>
                <a:schemeClr val="bg1"/>
              </a:solidFill>
              <a:latin typeface="TradeGothic LT" panose="02000803040000020004" pitchFamily="2" charset="0"/>
            </a:endParaRPr>
          </a:p>
        </p:txBody>
      </p:sp>
      <p:sp>
        <p:nvSpPr>
          <p:cNvPr id="3" name="TextBox 2"/>
          <p:cNvSpPr txBox="1"/>
          <p:nvPr/>
        </p:nvSpPr>
        <p:spPr>
          <a:xfrm>
            <a:off x="287383" y="5894010"/>
            <a:ext cx="11717383" cy="769441"/>
          </a:xfrm>
          <a:prstGeom prst="rect">
            <a:avLst/>
          </a:prstGeom>
          <a:noFill/>
        </p:spPr>
        <p:txBody>
          <a:bodyPr wrap="square" rtlCol="0">
            <a:spAutoFit/>
          </a:bodyPr>
          <a:lstStyle/>
          <a:p>
            <a:pPr algn="ctr"/>
            <a:r>
              <a:rPr lang="en-CA" sz="4400" dirty="0" smtClean="0">
                <a:solidFill>
                  <a:schemeClr val="bg1"/>
                </a:solidFill>
                <a:latin typeface="Trade Gothic LT Bold No. 2" panose="02000803040000020004" pitchFamily="2" charset="0"/>
              </a:rPr>
              <a:t>By Bill Reid</a:t>
            </a:r>
            <a:endParaRPr lang="en-CA" sz="4400" dirty="0">
              <a:solidFill>
                <a:schemeClr val="bg1"/>
              </a:solidFill>
              <a:latin typeface="Trade Gothic LT Bold No. 2" panose="02000803040000020004" pitchFamily="2"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8196"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TradeGothic LT Light" panose="02000503020000020004" pitchFamily="2" charset="0"/>
              </a:rPr>
              <a:t>Criminal Charges</a:t>
            </a:r>
            <a:endParaRPr lang="en-CA" altLang="en-US" sz="4400" dirty="0">
              <a:latin typeface="TradeGothic LT Light" panose="02000503020000020004" pitchFamily="2" charset="0"/>
            </a:endParaRPr>
          </a:p>
        </p:txBody>
      </p:sp>
      <p:sp>
        <p:nvSpPr>
          <p:cNvPr id="8197" name="TextBox 1"/>
          <p:cNvSpPr txBox="1">
            <a:spLocks noChangeArrowheads="1"/>
          </p:cNvSpPr>
          <p:nvPr/>
        </p:nvSpPr>
        <p:spPr bwMode="auto">
          <a:xfrm>
            <a:off x="1117600" y="2397949"/>
            <a:ext cx="9956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a:lnSpc>
                <a:spcPct val="100000"/>
              </a:lnSpc>
              <a:spcBef>
                <a:spcPct val="0"/>
              </a:spcBef>
              <a:buNone/>
            </a:pPr>
            <a:r>
              <a:rPr lang="en-US" altLang="en-US" sz="3200" dirty="0">
                <a:latin typeface="TradeGothic LT Light" panose="02000503020000020004" pitchFamily="2" charset="0"/>
              </a:rPr>
              <a:t>In many cases, we may be able to negotiate withdrawal, on terms, so that you don’t end up with a criminal record.</a:t>
            </a:r>
          </a:p>
        </p:txBody>
      </p:sp>
    </p:spTree>
    <p:extLst>
      <p:ext uri="{BB962C8B-B14F-4D97-AF65-F5344CB8AC3E}">
        <p14:creationId xmlns:p14="http://schemas.microsoft.com/office/powerpoint/2010/main" val="117568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20484"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Adobe Garamond Pro Italic" charset="0"/>
              </a:rPr>
              <a:t>Book Your Appointment With Bill!</a:t>
            </a:r>
            <a:endParaRPr lang="en-CA" altLang="en-US" sz="4400" dirty="0">
              <a:latin typeface="Adobe Garamond Pro Italic" charset="0"/>
            </a:endParaRPr>
          </a:p>
        </p:txBody>
      </p:sp>
      <p:sp>
        <p:nvSpPr>
          <p:cNvPr id="20485" name="TextBox 1"/>
          <p:cNvSpPr txBox="1">
            <a:spLocks noChangeArrowheads="1"/>
          </p:cNvSpPr>
          <p:nvPr/>
        </p:nvSpPr>
        <p:spPr bwMode="auto">
          <a:xfrm>
            <a:off x="838200" y="1751013"/>
            <a:ext cx="10656887" cy="954107"/>
          </a:xfrm>
          <a:prstGeom prst="rect">
            <a:avLst/>
          </a:prstGeom>
          <a:noFill/>
          <a:ln>
            <a:noFill/>
          </a:ln>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457200" indent="-457200">
              <a:buFont typeface="Arial" panose="020B0604020202020204" pitchFamily="34" charset="0"/>
              <a:buChar char="•"/>
              <a:defRPr/>
            </a:pPr>
            <a:r>
              <a:rPr lang="en-US" altLang="en-US" sz="2800" dirty="0" smtClean="0"/>
              <a:t>Bill is available through online appointments. </a:t>
            </a:r>
          </a:p>
          <a:p>
            <a:pPr marL="457200" indent="-457200">
              <a:buFont typeface="Arial" panose="020B0604020202020204" pitchFamily="34" charset="0"/>
              <a:buChar char="•"/>
              <a:defRPr/>
            </a:pPr>
            <a:r>
              <a:rPr lang="en-US" altLang="en-US" sz="2800" dirty="0" smtClean="0"/>
              <a:t>Visit thessu.ca/</a:t>
            </a:r>
            <a:r>
              <a:rPr lang="en-US" altLang="en-US" sz="2800" dirty="0" err="1" smtClean="0"/>
              <a:t>legaladvice</a:t>
            </a:r>
            <a:r>
              <a:rPr lang="en-US" altLang="en-US" sz="2800" dirty="0" smtClean="0"/>
              <a:t> and fill out the online form.</a:t>
            </a:r>
            <a:endParaRPr lang="en-CA" altLang="en-US" sz="2800" dirty="0"/>
          </a:p>
        </p:txBody>
      </p:sp>
      <p:pic>
        <p:nvPicPr>
          <p:cNvPr id="2" name="Picture 1"/>
          <p:cNvPicPr>
            <a:picLocks noChangeAspect="1"/>
          </p:cNvPicPr>
          <p:nvPr/>
        </p:nvPicPr>
        <p:blipFill rotWithShape="1">
          <a:blip r:embed="rId3"/>
          <a:srcRect l="14356" t="32748" r="15840" b="13187"/>
          <a:stretch/>
        </p:blipFill>
        <p:spPr>
          <a:xfrm>
            <a:off x="2443023" y="3000395"/>
            <a:ext cx="6768308" cy="2948766"/>
          </a:xfrm>
          <a:prstGeom prst="rect">
            <a:avLst/>
          </a:prstGeom>
        </p:spPr>
      </p:pic>
      <p:sp>
        <p:nvSpPr>
          <p:cNvPr id="3" name="Bent Arrow 2"/>
          <p:cNvSpPr/>
          <p:nvPr/>
        </p:nvSpPr>
        <p:spPr>
          <a:xfrm rot="10800000">
            <a:off x="9353005" y="3123844"/>
            <a:ext cx="1162595" cy="1218772"/>
          </a:xfrm>
          <a:prstGeom prst="bentArrow">
            <a:avLst/>
          </a:prstGeom>
          <a:solidFill>
            <a:srgbClr val="662D91"/>
          </a:solidFill>
          <a:ln>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9" name="Bent Arrow 8"/>
          <p:cNvSpPr/>
          <p:nvPr/>
        </p:nvSpPr>
        <p:spPr>
          <a:xfrm rot="10800000" flipH="1">
            <a:off x="1138754" y="3123844"/>
            <a:ext cx="1162595" cy="1218772"/>
          </a:xfrm>
          <a:prstGeom prst="bentArrow">
            <a:avLst/>
          </a:prstGeom>
          <a:solidFill>
            <a:srgbClr val="662D91"/>
          </a:solidFill>
          <a:ln>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3332" y="3800515"/>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pic>
        <p:nvPicPr>
          <p:cNvPr id="614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5842000"/>
            <a:ext cx="58007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68950" y="5937250"/>
            <a:ext cx="53911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887075" y="6061075"/>
            <a:ext cx="13049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40526" y="2692519"/>
            <a:ext cx="15341509" cy="1107996"/>
          </a:xfrm>
          <a:prstGeom prst="rect">
            <a:avLst/>
          </a:prstGeom>
          <a:noFill/>
        </p:spPr>
        <p:txBody>
          <a:bodyPr wrap="square">
            <a:spAutoFit/>
          </a:bodyPr>
          <a:lstStyle/>
          <a:p>
            <a:pPr>
              <a:defRPr/>
            </a:pPr>
            <a:r>
              <a:rPr lang="en-US" sz="6600" cap="small" dirty="0" smtClean="0"/>
              <a:t>Questions?</a:t>
            </a:r>
            <a:endParaRPr lang="en-CA" sz="6600" cap="small" dirty="0"/>
          </a:p>
        </p:txBody>
      </p:sp>
    </p:spTree>
    <p:extLst>
      <p:ext uri="{BB962C8B-B14F-4D97-AF65-F5344CB8AC3E}">
        <p14:creationId xmlns:p14="http://schemas.microsoft.com/office/powerpoint/2010/main" val="1949117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388" y="1079500"/>
            <a:ext cx="12087225"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10244"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a:latin typeface="TradeGothic LT Light" panose="02000503020000020004" pitchFamily="2" charset="0"/>
              </a:rPr>
              <a:t>Legal </a:t>
            </a:r>
            <a:r>
              <a:rPr lang="en-CA" altLang="en-US" sz="4400" dirty="0" smtClean="0">
                <a:latin typeface="TradeGothic LT Light" panose="02000503020000020004" pitchFamily="2" charset="0"/>
              </a:rPr>
              <a:t>Resource</a:t>
            </a:r>
            <a:endParaRPr lang="en-CA" altLang="en-US" sz="4400" dirty="0">
              <a:latin typeface="TradeGothic LT Light" panose="02000503020000020004" pitchFamily="2" charset="0"/>
            </a:endParaRPr>
          </a:p>
        </p:txBody>
      </p:sp>
      <p:sp>
        <p:nvSpPr>
          <p:cNvPr id="2" name="TextBox 1"/>
          <p:cNvSpPr txBox="1"/>
          <p:nvPr/>
        </p:nvSpPr>
        <p:spPr>
          <a:xfrm>
            <a:off x="5408022" y="1751013"/>
            <a:ext cx="6087065" cy="3539430"/>
          </a:xfrm>
          <a:prstGeom prst="rect">
            <a:avLst/>
          </a:prstGeom>
          <a:noFill/>
        </p:spPr>
        <p:txBody>
          <a:bodyPr wrap="square">
            <a:spAutoFit/>
          </a:bodyPr>
          <a:lstStyle/>
          <a:p>
            <a:pPr marL="457200" indent="-457200">
              <a:buFont typeface="Arial" panose="020B0604020202020204" pitchFamily="34" charset="0"/>
              <a:buChar char="•"/>
              <a:defRPr/>
            </a:pPr>
            <a:r>
              <a:rPr lang="en-CA" sz="3200" dirty="0">
                <a:latin typeface="TradeGothic LT Light" panose="02000503020000020004" pitchFamily="2" charset="0"/>
              </a:rPr>
              <a:t>Bill Reid provides legal consultation to students free of </a:t>
            </a:r>
            <a:r>
              <a:rPr lang="en-CA" sz="3200" dirty="0" smtClean="0">
                <a:latin typeface="TradeGothic LT Light" panose="02000503020000020004" pitchFamily="2" charset="0"/>
              </a:rPr>
              <a:t>charge! </a:t>
            </a:r>
          </a:p>
          <a:p>
            <a:pPr marL="457200" indent="-457200">
              <a:buFont typeface="Arial" panose="020B0604020202020204" pitchFamily="34" charset="0"/>
              <a:buChar char="•"/>
              <a:defRPr/>
            </a:pPr>
            <a:r>
              <a:rPr lang="en-US" sz="3200" dirty="0">
                <a:latin typeface="TradeGothic LT Light" panose="02000503020000020004" pitchFamily="2" charset="0"/>
              </a:rPr>
              <a:t>Our legal advice covers everything from family law, immigration, criminal law, to real estate and business. </a:t>
            </a:r>
            <a:endParaRPr lang="en-CA" sz="2400" dirty="0">
              <a:latin typeface="TradeGothic LT Light" panose="02000503020000020004" pitchFamily="2" charset="0"/>
            </a:endParaRPr>
          </a:p>
        </p:txBody>
      </p:sp>
      <p:pic>
        <p:nvPicPr>
          <p:cNvPr id="10247" name="Picture 7" descr="Meet Bill, our designated on-site lawyer! Book by contacting your campus SSU office."/>
          <p:cNvPicPr>
            <a:picLocks noChangeAspect="1" noChangeArrowheads="1"/>
          </p:cNvPicPr>
          <p:nvPr/>
        </p:nvPicPr>
        <p:blipFill rotWithShape="1">
          <a:blip r:embed="rId3">
            <a:extLst>
              <a:ext uri="{28A0092B-C50C-407E-A947-70E740481C1C}">
                <a14:useLocalDpi xmlns:a14="http://schemas.microsoft.com/office/drawing/2010/main" val="0"/>
              </a:ext>
            </a:extLst>
          </a:blip>
          <a:srcRect t="27591"/>
          <a:stretch/>
        </p:blipFill>
        <p:spPr bwMode="auto">
          <a:xfrm>
            <a:off x="1234094" y="1708450"/>
            <a:ext cx="3595898" cy="390565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3332" y="3800515"/>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pic>
        <p:nvPicPr>
          <p:cNvPr id="614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5842000"/>
            <a:ext cx="58007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68950" y="5937250"/>
            <a:ext cx="53911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887075" y="6061075"/>
            <a:ext cx="13049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40526" y="2692519"/>
            <a:ext cx="15341509" cy="1107996"/>
          </a:xfrm>
          <a:prstGeom prst="rect">
            <a:avLst/>
          </a:prstGeom>
          <a:noFill/>
        </p:spPr>
        <p:txBody>
          <a:bodyPr wrap="square">
            <a:spAutoFit/>
          </a:bodyPr>
          <a:lstStyle/>
          <a:p>
            <a:pPr>
              <a:defRPr/>
            </a:pPr>
            <a:r>
              <a:rPr lang="en-US" sz="6600" cap="small" dirty="0" smtClean="0"/>
              <a:t>When Approached By The Police</a:t>
            </a:r>
            <a:endParaRPr lang="en-CA" sz="6600" cap="smal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8196"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TradeGothic LT Light" panose="02000503020000020004" pitchFamily="2" charset="0"/>
              </a:rPr>
              <a:t>When Approached By The Police</a:t>
            </a:r>
            <a:endParaRPr lang="en-CA" altLang="en-US" sz="4400" dirty="0">
              <a:latin typeface="TradeGothic LT Light" panose="02000503020000020004" pitchFamily="2" charset="0"/>
            </a:endParaRPr>
          </a:p>
        </p:txBody>
      </p:sp>
      <p:sp>
        <p:nvSpPr>
          <p:cNvPr id="8197" name="TextBox 1"/>
          <p:cNvSpPr txBox="1">
            <a:spLocks noChangeArrowheads="1"/>
          </p:cNvSpPr>
          <p:nvPr/>
        </p:nvSpPr>
        <p:spPr bwMode="auto">
          <a:xfrm>
            <a:off x="1117600" y="2397949"/>
            <a:ext cx="9956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a:lnSpc>
                <a:spcPct val="100000"/>
              </a:lnSpc>
              <a:spcBef>
                <a:spcPct val="0"/>
              </a:spcBef>
              <a:buNone/>
            </a:pPr>
            <a:r>
              <a:rPr lang="en-US" altLang="en-US" sz="3200" dirty="0">
                <a:latin typeface="TradeGothic LT Light" panose="02000503020000020004" pitchFamily="2" charset="0"/>
              </a:rPr>
              <a:t>The only time most people have to identify themselves to the police is if they are driving. The police have the right to see a valid driver’s </a:t>
            </a:r>
            <a:r>
              <a:rPr lang="en-US" altLang="en-US" sz="3200" dirty="0" smtClean="0">
                <a:latin typeface="TradeGothic LT Light" panose="02000503020000020004" pitchFamily="2" charset="0"/>
              </a:rPr>
              <a:t>license, </a:t>
            </a:r>
            <a:r>
              <a:rPr lang="en-US" altLang="en-US" sz="3200" dirty="0">
                <a:latin typeface="TradeGothic LT Light" panose="02000503020000020004" pitchFamily="2" charset="0"/>
              </a:rPr>
              <a:t>proof of ownership, and insurance</a:t>
            </a:r>
            <a:r>
              <a:rPr lang="en-US" altLang="en-US" sz="3200" dirty="0" smtClean="0">
                <a:latin typeface="TradeGothic LT Light" panose="02000503020000020004" pitchFamily="2" charset="0"/>
              </a:rPr>
              <a:t>.</a:t>
            </a:r>
            <a:endParaRPr lang="en-US" altLang="en-US" sz="3200" dirty="0">
              <a:latin typeface="TradeGothic LT Light" panose="02000503020000020004" pitchFamily="2" charset="0"/>
            </a:endParaRPr>
          </a:p>
        </p:txBody>
      </p:sp>
    </p:spTree>
    <p:extLst>
      <p:ext uri="{BB962C8B-B14F-4D97-AF65-F5344CB8AC3E}">
        <p14:creationId xmlns:p14="http://schemas.microsoft.com/office/powerpoint/2010/main" val="549842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8196"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TradeGothic LT Light" panose="02000503020000020004" pitchFamily="2" charset="0"/>
              </a:rPr>
              <a:t>When Approached By The Police</a:t>
            </a:r>
            <a:endParaRPr lang="en-CA" altLang="en-US" sz="4400" dirty="0">
              <a:latin typeface="TradeGothic LT Light" panose="02000503020000020004" pitchFamily="2" charset="0"/>
            </a:endParaRPr>
          </a:p>
        </p:txBody>
      </p:sp>
      <p:sp>
        <p:nvSpPr>
          <p:cNvPr id="8197" name="TextBox 1"/>
          <p:cNvSpPr txBox="1">
            <a:spLocks noChangeArrowheads="1"/>
          </p:cNvSpPr>
          <p:nvPr/>
        </p:nvSpPr>
        <p:spPr bwMode="auto">
          <a:xfrm>
            <a:off x="1117600" y="1905506"/>
            <a:ext cx="9956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a:lnSpc>
                <a:spcPct val="100000"/>
              </a:lnSpc>
              <a:spcBef>
                <a:spcPct val="0"/>
              </a:spcBef>
              <a:buNone/>
            </a:pPr>
            <a:endParaRPr lang="en-US" altLang="en-US" sz="3200" dirty="0">
              <a:latin typeface="TradeGothic LT Light" panose="02000503020000020004" pitchFamily="2" charset="0"/>
            </a:endParaRPr>
          </a:p>
          <a:p>
            <a:pPr marL="0" indent="0">
              <a:lnSpc>
                <a:spcPct val="100000"/>
              </a:lnSpc>
              <a:spcBef>
                <a:spcPct val="0"/>
              </a:spcBef>
              <a:buNone/>
            </a:pPr>
            <a:r>
              <a:rPr lang="en-US" altLang="en-US" sz="3200" dirty="0">
                <a:latin typeface="TradeGothic LT Light" panose="02000503020000020004" pitchFamily="2" charset="0"/>
              </a:rPr>
              <a:t>If an individual is walking, the police may approach and ask questions, however, there is no obligation to answer or to identify oneself. </a:t>
            </a:r>
          </a:p>
          <a:p>
            <a:pPr marL="0" indent="0">
              <a:lnSpc>
                <a:spcPct val="100000"/>
              </a:lnSpc>
              <a:spcBef>
                <a:spcPct val="0"/>
              </a:spcBef>
              <a:buNone/>
            </a:pPr>
            <a:endParaRPr lang="en-US" altLang="en-US" sz="3200" dirty="0">
              <a:latin typeface="TradeGothic LT Light" panose="02000503020000020004" pitchFamily="2" charset="0"/>
            </a:endParaRPr>
          </a:p>
          <a:p>
            <a:pPr marL="0" indent="0">
              <a:lnSpc>
                <a:spcPct val="100000"/>
              </a:lnSpc>
              <a:spcBef>
                <a:spcPct val="0"/>
              </a:spcBef>
              <a:buNone/>
            </a:pPr>
            <a:endParaRPr lang="en-US" altLang="en-US" sz="3200" dirty="0">
              <a:latin typeface="TradeGothic LT Light" panose="02000503020000020004" pitchFamily="2" charset="0"/>
            </a:endParaRPr>
          </a:p>
        </p:txBody>
      </p:sp>
    </p:spTree>
    <p:extLst>
      <p:ext uri="{BB962C8B-B14F-4D97-AF65-F5344CB8AC3E}">
        <p14:creationId xmlns:p14="http://schemas.microsoft.com/office/powerpoint/2010/main" val="420941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8196"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TradeGothic LT Light" panose="02000503020000020004" pitchFamily="2" charset="0"/>
              </a:rPr>
              <a:t>When Approached By The Police</a:t>
            </a:r>
            <a:endParaRPr lang="en-CA" altLang="en-US" sz="4400" dirty="0">
              <a:latin typeface="TradeGothic LT Light" panose="02000503020000020004" pitchFamily="2" charset="0"/>
            </a:endParaRPr>
          </a:p>
        </p:txBody>
      </p:sp>
      <p:sp>
        <p:nvSpPr>
          <p:cNvPr id="8197" name="TextBox 1"/>
          <p:cNvSpPr txBox="1">
            <a:spLocks noChangeArrowheads="1"/>
          </p:cNvSpPr>
          <p:nvPr/>
        </p:nvSpPr>
        <p:spPr bwMode="auto">
          <a:xfrm>
            <a:off x="1117600" y="2397949"/>
            <a:ext cx="9956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a:lnSpc>
                <a:spcPct val="100000"/>
              </a:lnSpc>
              <a:spcBef>
                <a:spcPct val="0"/>
              </a:spcBef>
              <a:buNone/>
            </a:pPr>
            <a:r>
              <a:rPr lang="en-US" altLang="en-US" sz="3200" dirty="0" smtClean="0">
                <a:latin typeface="TradeGothic LT Light" panose="02000503020000020004" pitchFamily="2" charset="0"/>
              </a:rPr>
              <a:t>If </a:t>
            </a:r>
            <a:r>
              <a:rPr lang="en-US" altLang="en-US" sz="3200" dirty="0">
                <a:latin typeface="TradeGothic LT Light" panose="02000503020000020004" pitchFamily="2" charset="0"/>
              </a:rPr>
              <a:t>the police choose to arrest and charge, it is still wisest to remain silent. The police will provide documentation that includes court date, and the individual will have full opportunity to answer the charge when in court.</a:t>
            </a:r>
          </a:p>
        </p:txBody>
      </p:sp>
    </p:spTree>
    <p:extLst>
      <p:ext uri="{BB962C8B-B14F-4D97-AF65-F5344CB8AC3E}">
        <p14:creationId xmlns:p14="http://schemas.microsoft.com/office/powerpoint/2010/main" val="343936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3332" y="3800515"/>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pic>
        <p:nvPicPr>
          <p:cNvPr id="614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5842000"/>
            <a:ext cx="58007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68950" y="5937250"/>
            <a:ext cx="53911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887075" y="6061075"/>
            <a:ext cx="13049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40526" y="2692519"/>
            <a:ext cx="15341509" cy="1107996"/>
          </a:xfrm>
          <a:prstGeom prst="rect">
            <a:avLst/>
          </a:prstGeom>
          <a:noFill/>
        </p:spPr>
        <p:txBody>
          <a:bodyPr wrap="square">
            <a:spAutoFit/>
          </a:bodyPr>
          <a:lstStyle/>
          <a:p>
            <a:pPr>
              <a:defRPr/>
            </a:pPr>
            <a:r>
              <a:rPr lang="en-US" sz="6600" cap="small" dirty="0" smtClean="0"/>
              <a:t>Criminal Charges</a:t>
            </a:r>
            <a:endParaRPr lang="en-CA" sz="6600" cap="small" dirty="0"/>
          </a:p>
        </p:txBody>
      </p:sp>
    </p:spTree>
    <p:extLst>
      <p:ext uri="{BB962C8B-B14F-4D97-AF65-F5344CB8AC3E}">
        <p14:creationId xmlns:p14="http://schemas.microsoft.com/office/powerpoint/2010/main" val="335412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8196"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TradeGothic LT Light" panose="02000503020000020004" pitchFamily="2" charset="0"/>
              </a:rPr>
              <a:t>Criminal Charges</a:t>
            </a:r>
            <a:endParaRPr lang="en-CA" altLang="en-US" sz="4400" dirty="0">
              <a:latin typeface="TradeGothic LT Light" panose="02000503020000020004" pitchFamily="2" charset="0"/>
            </a:endParaRPr>
          </a:p>
        </p:txBody>
      </p:sp>
      <p:sp>
        <p:nvSpPr>
          <p:cNvPr id="8197" name="TextBox 1"/>
          <p:cNvSpPr txBox="1">
            <a:spLocks noChangeArrowheads="1"/>
          </p:cNvSpPr>
          <p:nvPr/>
        </p:nvSpPr>
        <p:spPr bwMode="auto">
          <a:xfrm>
            <a:off x="1117600" y="2397949"/>
            <a:ext cx="9956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a:lnSpc>
                <a:spcPct val="100000"/>
              </a:lnSpc>
              <a:spcBef>
                <a:spcPct val="0"/>
              </a:spcBef>
              <a:buNone/>
            </a:pPr>
            <a:r>
              <a:rPr lang="en-US" altLang="en-US" sz="3200" dirty="0">
                <a:latin typeface="TradeGothic LT Light" panose="02000503020000020004" pitchFamily="2" charset="0"/>
              </a:rPr>
              <a:t>If you are charged with a criminal offence, you will likely be released, based on your promise to appear in court on a specific date and time. That date is not your trial, it’s just called a first </a:t>
            </a:r>
            <a:r>
              <a:rPr lang="en-US" altLang="en-US" sz="3200" dirty="0" smtClean="0">
                <a:latin typeface="TradeGothic LT Light" panose="02000503020000020004" pitchFamily="2" charset="0"/>
              </a:rPr>
              <a:t>appearance.</a:t>
            </a:r>
            <a:endParaRPr lang="en-US" altLang="en-US" sz="3200" dirty="0">
              <a:latin typeface="TradeGothic LT Light" panose="02000503020000020004" pitchFamily="2" charset="0"/>
            </a:endParaRPr>
          </a:p>
        </p:txBody>
      </p:sp>
    </p:spTree>
    <p:extLst>
      <p:ext uri="{BB962C8B-B14F-4D97-AF65-F5344CB8AC3E}">
        <p14:creationId xmlns:p14="http://schemas.microsoft.com/office/powerpoint/2010/main" val="143858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38200" y="1290638"/>
            <a:ext cx="1020763" cy="1651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5" name="Rectangle 4"/>
          <p:cNvSpPr/>
          <p:nvPr/>
        </p:nvSpPr>
        <p:spPr>
          <a:xfrm>
            <a:off x="0" y="5980113"/>
            <a:ext cx="12192000" cy="877887"/>
          </a:xfrm>
          <a:prstGeom prst="rect">
            <a:avLst/>
          </a:prstGeom>
          <a:solidFill>
            <a:srgbClr val="EC008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a:p>
        </p:txBody>
      </p:sp>
      <p:sp>
        <p:nvSpPr>
          <p:cNvPr id="8196" name="Title 2"/>
          <p:cNvSpPr txBox="1">
            <a:spLocks/>
          </p:cNvSpPr>
          <p:nvPr/>
        </p:nvSpPr>
        <p:spPr bwMode="auto">
          <a:xfrm>
            <a:off x="838200" y="119063"/>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CA" altLang="en-US" sz="4400" dirty="0" smtClean="0">
                <a:latin typeface="TradeGothic LT Light" panose="02000503020000020004" pitchFamily="2" charset="0"/>
              </a:rPr>
              <a:t>Criminal Charges</a:t>
            </a:r>
            <a:endParaRPr lang="en-CA" altLang="en-US" sz="4400" dirty="0">
              <a:latin typeface="TradeGothic LT Light" panose="02000503020000020004" pitchFamily="2" charset="0"/>
            </a:endParaRPr>
          </a:p>
        </p:txBody>
      </p:sp>
      <p:sp>
        <p:nvSpPr>
          <p:cNvPr id="8197" name="TextBox 1"/>
          <p:cNvSpPr txBox="1">
            <a:spLocks noChangeArrowheads="1"/>
          </p:cNvSpPr>
          <p:nvPr/>
        </p:nvSpPr>
        <p:spPr bwMode="auto">
          <a:xfrm>
            <a:off x="1117600" y="2397949"/>
            <a:ext cx="9956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marL="0" indent="0">
              <a:lnSpc>
                <a:spcPct val="100000"/>
              </a:lnSpc>
              <a:spcBef>
                <a:spcPct val="0"/>
              </a:spcBef>
              <a:buNone/>
            </a:pPr>
            <a:r>
              <a:rPr lang="en-US" altLang="en-US" sz="3200" dirty="0">
                <a:latin typeface="TradeGothic LT Light" panose="02000503020000020004" pitchFamily="2" charset="0"/>
              </a:rPr>
              <a:t>The crown has an obligation to disclose its case to you in written form, which you’ll likely receive on that first appearance, and we will then try to negotiate an appropriate resolution of the charge for you. </a:t>
            </a:r>
          </a:p>
        </p:txBody>
      </p:sp>
    </p:spTree>
    <p:extLst>
      <p:ext uri="{BB962C8B-B14F-4D97-AF65-F5344CB8AC3E}">
        <p14:creationId xmlns:p14="http://schemas.microsoft.com/office/powerpoint/2010/main" val="270728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18094</TotalTime>
  <Words>321</Words>
  <Application>Microsoft Office PowerPoint</Application>
  <PresentationFormat>Widescreen</PresentationFormat>
  <Paragraphs>38</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Adobe Garamond Pro Italic</vt:lpstr>
      <vt:lpstr>Arial</vt:lpstr>
      <vt:lpstr>Calibri</vt:lpstr>
      <vt:lpstr>Calibri Light</vt:lpstr>
      <vt:lpstr>Trade Gothic LT Bold No. 2</vt:lpstr>
      <vt:lpstr>TradeGothic LT</vt:lpstr>
      <vt:lpstr>TradeGothic LT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Sheridan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DiIlio</dc:creator>
  <cp:lastModifiedBy>Amanda Bhajan</cp:lastModifiedBy>
  <cp:revision>235</cp:revision>
  <cp:lastPrinted>2017-08-16T14:42:15Z</cp:lastPrinted>
  <dcterms:created xsi:type="dcterms:W3CDTF">2016-03-11T19:47:13Z</dcterms:created>
  <dcterms:modified xsi:type="dcterms:W3CDTF">2020-11-04T20:25:39Z</dcterms:modified>
  <cp:contentStatus/>
</cp:coreProperties>
</file>