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pitchFamily="2" charset="-79"/>
      <p:regular r:id="rId15"/>
      <p:bold r:id="rId16"/>
    </p:embeddedFont>
    <p:embeddedFont>
      <p:font typeface="Impact" panose="020B0806030902050204" pitchFamily="34" charset="0"/>
      <p:regular r:id="rId17"/>
    </p:embeddedFont>
    <p:embeddedFont>
      <p:font typeface="Lato" panose="020F0502020204030203" pitchFamily="34" charset="77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Source Code Pro" panose="020B0509030403020204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blrlkWmnp71Ds1oYO5osMK5Ej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f959f675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f959f675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516f53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516f53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df959f67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df959f67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df959f675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df959f675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f959f675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df959f675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f959f675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8df959f675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f959f675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8df959f675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df959f675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8df959f675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f959f675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8df959f675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f959f675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f959f675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3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Code Pro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Code Pro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Code Pro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Code Pro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rgbClr val="7DFFE4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88FED7"/>
                </a:solidFill>
              </a:defRPr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FED7"/>
                </a:solidFill>
              </a:defRPr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FED7"/>
                </a:solidFill>
              </a:defRPr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FED7"/>
                </a:solidFill>
              </a:defRPr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FED7"/>
                </a:solidFill>
              </a:defRPr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FED7"/>
                </a:solidFill>
              </a:defRPr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FED7"/>
                </a:solidFill>
              </a:defRPr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50">
                <a:solidFill>
                  <a:srgbClr val="88FED7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4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45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5" name="Google Shape;15;p45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50" b="1"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 b="1"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 b="1"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 b="1"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 b="1"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 b="1"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 b="1"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body" idx="2"/>
          </p:nvPr>
        </p:nvSpPr>
        <p:spPr>
          <a:xfrm>
            <a:off x="506809" y="2052934"/>
            <a:ext cx="3139217" cy="24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14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50" b="1"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 b="1"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 b="1"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 b="1"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 b="1"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 b="1"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 b="1"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body" idx="4"/>
          </p:nvPr>
        </p:nvSpPr>
        <p:spPr>
          <a:xfrm>
            <a:off x="3816288" y="2052934"/>
            <a:ext cx="3139213" cy="24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5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5" name="Google Shape;4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4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eojSvp5M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9&amp;v=IvtZBUSplr4&amp;feature=emb_log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602678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/>
          <p:nvPr/>
        </p:nvSpPr>
        <p:spPr>
          <a:xfrm>
            <a:off x="0" y="-28354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 rot="-468310">
            <a:off x="2196019" y="816806"/>
            <a:ext cx="4751973" cy="3509885"/>
            <a:chOff x="2163483" y="1008752"/>
            <a:chExt cx="4752144" cy="3510011"/>
          </a:xfrm>
        </p:grpSpPr>
        <p:sp>
          <p:nvSpPr>
            <p:cNvPr id="77" name="Google Shape;77;p1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 txBox="1"/>
            <p:nvPr/>
          </p:nvSpPr>
          <p:spPr>
            <a:xfrm rot="243020">
              <a:off x="2546967" y="1307753"/>
              <a:ext cx="3610217" cy="2058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600" b="1" dirty="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Emotional Wellness</a:t>
              </a:r>
              <a:endParaRPr sz="20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8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August 5, 2020</a:t>
              </a:r>
              <a:endParaRPr sz="16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" name="Google Shape;79;p1"/>
            <p:cNvSpPr txBox="1"/>
            <p:nvPr/>
          </p:nvSpPr>
          <p:spPr>
            <a:xfrm rot="243088">
              <a:off x="2449187" y="3505225"/>
              <a:ext cx="3694132" cy="594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500" b="1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Facilitator</a:t>
              </a:r>
              <a:r>
                <a:rPr lang="en-US" sz="1500" b="1" i="0" u="none" strike="noStrike" cap="none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: </a:t>
              </a:r>
              <a:r>
                <a:rPr lang="en-US" sz="1500" b="1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Basil Joseph, M.Ed., RP, RMFT</a:t>
              </a:r>
              <a:endParaRPr sz="1700" b="1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f959f675_1_162"/>
          <p:cNvSpPr txBox="1">
            <a:spLocks noGrp="1"/>
          </p:cNvSpPr>
          <p:nvPr>
            <p:ph type="title"/>
          </p:nvPr>
        </p:nvSpPr>
        <p:spPr>
          <a:xfrm>
            <a:off x="265500" y="107150"/>
            <a:ext cx="4045200" cy="47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 </a:t>
            </a:r>
            <a:r>
              <a:rPr lang="en-US" sz="2500" b="0"/>
              <a:t>Emotional Wellness</a:t>
            </a:r>
            <a:endParaRPr sz="25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2 Minutes of Mindfulness Meditation</a:t>
            </a:r>
            <a:endParaRPr sz="4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Pebble Meditation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141" name="Google Shape;141;g8df959f675_1_162"/>
          <p:cNvSpPr txBox="1">
            <a:spLocks noGrp="1"/>
          </p:cNvSpPr>
          <p:nvPr>
            <p:ph type="body" idx="2"/>
          </p:nvPr>
        </p:nvSpPr>
        <p:spPr>
          <a:xfrm>
            <a:off x="4939500" y="814400"/>
            <a:ext cx="3837000" cy="35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g8df959f675_1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300" y="203675"/>
            <a:ext cx="4221975" cy="478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8df959f675_1_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950" y="3273450"/>
            <a:ext cx="1952750" cy="12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516f5390_0_0"/>
          <p:cNvSpPr txBox="1">
            <a:spLocks noGrp="1"/>
          </p:cNvSpPr>
          <p:nvPr>
            <p:ph type="title"/>
          </p:nvPr>
        </p:nvSpPr>
        <p:spPr>
          <a:xfrm>
            <a:off x="265500" y="107150"/>
            <a:ext cx="4045200" cy="13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 </a:t>
            </a:r>
            <a:r>
              <a:rPr lang="en-US" sz="2500" b="0"/>
              <a:t>Emotional Wellness</a:t>
            </a:r>
            <a:endParaRPr sz="25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1 Coping Statement</a:t>
            </a:r>
            <a:endParaRPr sz="4500" b="0"/>
          </a:p>
        </p:txBody>
      </p:sp>
      <p:sp>
        <p:nvSpPr>
          <p:cNvPr id="149" name="Google Shape;149;g8d516f5390_0_0"/>
          <p:cNvSpPr txBox="1">
            <a:spLocks noGrp="1"/>
          </p:cNvSpPr>
          <p:nvPr>
            <p:ph type="body" idx="2"/>
          </p:nvPr>
        </p:nvSpPr>
        <p:spPr>
          <a:xfrm>
            <a:off x="4725600" y="225025"/>
            <a:ext cx="4243500" cy="47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Activity: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Write 1 coping statement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g8d516f539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925" y="1435850"/>
            <a:ext cx="3718300" cy="34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8d516f539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788" y="2173775"/>
            <a:ext cx="3006625" cy="20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F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1500" y="526364"/>
            <a:ext cx="5620999" cy="409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7257" y="644361"/>
            <a:ext cx="6357257" cy="37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f959f675_1_0"/>
          <p:cNvSpPr txBox="1">
            <a:spLocks noGrp="1"/>
          </p:cNvSpPr>
          <p:nvPr>
            <p:ph type="title"/>
          </p:nvPr>
        </p:nvSpPr>
        <p:spPr>
          <a:xfrm>
            <a:off x="265500" y="257175"/>
            <a:ext cx="4045200" cy="10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EMOTIONAL Wellness</a:t>
            </a:r>
            <a:endParaRPr sz="4300"/>
          </a:p>
        </p:txBody>
      </p:sp>
      <p:sp>
        <p:nvSpPr>
          <p:cNvPr id="85" name="Google Shape;85;g8df959f675_1_0"/>
          <p:cNvSpPr txBox="1">
            <a:spLocks noGrp="1"/>
          </p:cNvSpPr>
          <p:nvPr>
            <p:ph type="body" idx="2"/>
          </p:nvPr>
        </p:nvSpPr>
        <p:spPr>
          <a:xfrm>
            <a:off x="4939500" y="908675"/>
            <a:ext cx="3837000" cy="3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You will learn, identify, and apply…….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5</a:t>
            </a:r>
            <a:r>
              <a:rPr lang="en-US" sz="1600" b="1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Indicators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4 Strategies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3 Personal Goals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2 Minutes of Mindfulness Meditation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1 Coping Statement 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…….for your Emotional Wellness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g8df959f675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50" y="1903163"/>
            <a:ext cx="3623900" cy="18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f959f675_1_92"/>
          <p:cNvSpPr txBox="1">
            <a:spLocks noGrp="1"/>
          </p:cNvSpPr>
          <p:nvPr>
            <p:ph type="title"/>
          </p:nvPr>
        </p:nvSpPr>
        <p:spPr>
          <a:xfrm>
            <a:off x="265500" y="107150"/>
            <a:ext cx="4045200" cy="13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 </a:t>
            </a:r>
            <a:r>
              <a:rPr lang="en-US" sz="2500" b="0"/>
              <a:t>Emotional Wellness</a:t>
            </a:r>
            <a:endParaRPr sz="25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5 Indicators</a:t>
            </a:r>
            <a:endParaRPr sz="4500" b="0"/>
          </a:p>
        </p:txBody>
      </p:sp>
      <p:sp>
        <p:nvSpPr>
          <p:cNvPr id="92" name="Google Shape;92;g8df959f675_1_92"/>
          <p:cNvSpPr txBox="1">
            <a:spLocks noGrp="1"/>
          </p:cNvSpPr>
          <p:nvPr>
            <p:ph type="body" idx="2"/>
          </p:nvPr>
        </p:nvSpPr>
        <p:spPr>
          <a:xfrm>
            <a:off x="4672025" y="342900"/>
            <a:ext cx="4312800" cy="4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You are…..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u="sng">
                <a:latin typeface="Impact"/>
                <a:ea typeface="Impact"/>
                <a:cs typeface="Impact"/>
                <a:sym typeface="Impact"/>
              </a:rPr>
              <a:t>Kind</a:t>
            </a: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 &amp; treat others well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u="sng">
                <a:latin typeface="Impact"/>
                <a:ea typeface="Impact"/>
                <a:cs typeface="Impact"/>
                <a:sym typeface="Impact"/>
              </a:rPr>
              <a:t>Self compassionate</a:t>
            </a: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 &amp; like yourself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u="sng">
                <a:latin typeface="Impact"/>
                <a:ea typeface="Impact"/>
                <a:cs typeface="Impact"/>
                <a:sym typeface="Impact"/>
              </a:rPr>
              <a:t>Aware</a:t>
            </a: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 of your emotions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u="sng">
                <a:latin typeface="Impact"/>
                <a:ea typeface="Impact"/>
                <a:cs typeface="Impact"/>
                <a:sym typeface="Impact"/>
              </a:rPr>
              <a:t>Resilient</a:t>
            </a: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 &amp; rebound from failure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u="sng">
                <a:latin typeface="Impact"/>
                <a:ea typeface="Impact"/>
                <a:cs typeface="Impact"/>
                <a:sym typeface="Impact"/>
              </a:rPr>
              <a:t>Finding meaning</a:t>
            </a: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 &amp; purpose in life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Remember it is not either/or…..it’s a continuum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g8df959f675_1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00" y="2156975"/>
            <a:ext cx="3607600" cy="27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df959f675_1_99"/>
          <p:cNvSpPr txBox="1">
            <a:spLocks noGrp="1"/>
          </p:cNvSpPr>
          <p:nvPr>
            <p:ph type="title"/>
          </p:nvPr>
        </p:nvSpPr>
        <p:spPr>
          <a:xfrm>
            <a:off x="265500" y="107150"/>
            <a:ext cx="4045200" cy="13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 </a:t>
            </a:r>
            <a:r>
              <a:rPr lang="en-US" sz="2500" b="0"/>
              <a:t>Emotional Wellness</a:t>
            </a:r>
            <a:endParaRPr sz="25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4 Strategies</a:t>
            </a:r>
            <a:endParaRPr sz="4500" b="0"/>
          </a:p>
        </p:txBody>
      </p:sp>
      <p:sp>
        <p:nvSpPr>
          <p:cNvPr id="99" name="Google Shape;99;g8df959f675_1_99"/>
          <p:cNvSpPr txBox="1">
            <a:spLocks noGrp="1"/>
          </p:cNvSpPr>
          <p:nvPr>
            <p:ph type="body" idx="2"/>
          </p:nvPr>
        </p:nvSpPr>
        <p:spPr>
          <a:xfrm>
            <a:off x="4939500" y="814400"/>
            <a:ext cx="3837000" cy="35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Bullet Journalling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Developing Self Compassion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Practicing Mindfulness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Nurturing your interests/hobbies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g8df959f675_1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25" y="1969975"/>
            <a:ext cx="3721149" cy="24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F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f959f675_1_115"/>
          <p:cNvSpPr txBox="1">
            <a:spLocks noGrp="1"/>
          </p:cNvSpPr>
          <p:nvPr>
            <p:ph type="title"/>
          </p:nvPr>
        </p:nvSpPr>
        <p:spPr>
          <a:xfrm>
            <a:off x="265275" y="332175"/>
            <a:ext cx="3742500" cy="4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3000">
                <a:solidFill>
                  <a:srgbClr val="7030A0"/>
                </a:solidFill>
              </a:rPr>
              <a:t>Bullet Journal Video:</a:t>
            </a:r>
            <a:br>
              <a:rPr lang="en-US" sz="3000">
                <a:solidFill>
                  <a:srgbClr val="7030A0"/>
                </a:solidFill>
              </a:rPr>
            </a:br>
            <a:br>
              <a:rPr lang="en-US" sz="2700">
                <a:solidFill>
                  <a:srgbClr val="7030A0"/>
                </a:solidFill>
              </a:rPr>
            </a:br>
            <a:r>
              <a:rPr lang="en-US" sz="12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https://www.youtube.com/watch?v=boeojSvp5Mg</a:t>
            </a:r>
            <a:br>
              <a:rPr lang="en-US" sz="2500"/>
            </a:br>
            <a:endParaRPr sz="2500"/>
          </a:p>
        </p:txBody>
      </p:sp>
      <p:pic>
        <p:nvPicPr>
          <p:cNvPr id="106" name="Google Shape;106;g8df959f675_1_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100" y="643750"/>
            <a:ext cx="4062074" cy="37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F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f959f675_1_125"/>
          <p:cNvSpPr txBox="1">
            <a:spLocks noGrp="1"/>
          </p:cNvSpPr>
          <p:nvPr>
            <p:ph type="title"/>
          </p:nvPr>
        </p:nvSpPr>
        <p:spPr>
          <a:xfrm>
            <a:off x="265275" y="332175"/>
            <a:ext cx="3742500" cy="4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3000">
                <a:solidFill>
                  <a:srgbClr val="7030A0"/>
                </a:solidFill>
              </a:rPr>
              <a:t>Self Compassion:</a:t>
            </a:r>
            <a:br>
              <a:rPr lang="en-US" sz="3000">
                <a:solidFill>
                  <a:srgbClr val="7030A0"/>
                </a:solidFill>
              </a:rPr>
            </a:br>
            <a:br>
              <a:rPr lang="en-US" sz="2700">
                <a:solidFill>
                  <a:srgbClr val="7030A0"/>
                </a:solidFill>
              </a:rPr>
            </a:br>
            <a:r>
              <a:rPr lang="en-US" sz="1900" b="0">
                <a:solidFill>
                  <a:srgbClr val="000000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Kristin Neff at TEDx</a:t>
            </a: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1900" b="0">
                <a:solidFill>
                  <a:srgbClr val="000000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The Space Between Self-Esteem and Self Compassion </a:t>
            </a: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br>
              <a:rPr lang="en-US" sz="2500"/>
            </a:br>
            <a:r>
              <a:rPr lang="en-US" sz="11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https://www.youtube.com/watch?time_continue=39&amp;v=IvtZBUSplr4&amp;feature=emb_logo</a:t>
            </a:r>
            <a:endParaRPr sz="2500"/>
          </a:p>
        </p:txBody>
      </p:sp>
      <p:pic>
        <p:nvPicPr>
          <p:cNvPr id="112" name="Google Shape;112;g8df959f675_1_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125" y="378224"/>
            <a:ext cx="4208402" cy="419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F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f959f675_1_134"/>
          <p:cNvSpPr txBox="1">
            <a:spLocks noGrp="1"/>
          </p:cNvSpPr>
          <p:nvPr>
            <p:ph type="title"/>
          </p:nvPr>
        </p:nvSpPr>
        <p:spPr>
          <a:xfrm>
            <a:off x="265275" y="332175"/>
            <a:ext cx="3742500" cy="4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3000">
                <a:solidFill>
                  <a:srgbClr val="7030A0"/>
                </a:solidFill>
              </a:rPr>
              <a:t>Mindfulness:</a:t>
            </a:r>
            <a:endParaRPr sz="300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br>
              <a:rPr lang="en-US" sz="2700">
                <a:solidFill>
                  <a:srgbClr val="7030A0"/>
                </a:solidFill>
              </a:rPr>
            </a:br>
            <a:r>
              <a:rPr lang="en-US" sz="1900" b="0">
                <a:solidFill>
                  <a:srgbClr val="000000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Sheridan Mindfulness Group</a:t>
            </a: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1900" b="0">
                <a:solidFill>
                  <a:srgbClr val="000000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&amp;</a:t>
            </a: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1900" b="0">
                <a:solidFill>
                  <a:srgbClr val="000000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Free apps</a:t>
            </a: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1900" b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br>
              <a:rPr lang="en-US" sz="2500"/>
            </a:br>
            <a:endParaRPr sz="2500"/>
          </a:p>
        </p:txBody>
      </p:sp>
      <p:pic>
        <p:nvPicPr>
          <p:cNvPr id="118" name="Google Shape;118;g8df959f675_1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550" y="332175"/>
            <a:ext cx="4166375" cy="312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8df959f675_1_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726" y="4146946"/>
            <a:ext cx="870500" cy="8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8df959f675_1_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0" y="4113625"/>
            <a:ext cx="870500" cy="8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8df959f675_1_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9675" y="4082750"/>
            <a:ext cx="932250" cy="9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f959f675_1_144"/>
          <p:cNvSpPr txBox="1">
            <a:spLocks noGrp="1"/>
          </p:cNvSpPr>
          <p:nvPr>
            <p:ph type="title"/>
          </p:nvPr>
        </p:nvSpPr>
        <p:spPr>
          <a:xfrm>
            <a:off x="265275" y="332175"/>
            <a:ext cx="3742500" cy="4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3000">
                <a:solidFill>
                  <a:srgbClr val="7030A0"/>
                </a:solidFill>
              </a:rPr>
              <a:t>Nurturing your Interests/hobbies:</a:t>
            </a: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300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br>
              <a:rPr lang="en-US" sz="2700">
                <a:solidFill>
                  <a:srgbClr val="7030A0"/>
                </a:solidFill>
              </a:rPr>
            </a:br>
            <a:br>
              <a:rPr lang="en-US" sz="2500"/>
            </a:br>
            <a:endParaRPr sz="2500"/>
          </a:p>
        </p:txBody>
      </p:sp>
      <p:pic>
        <p:nvPicPr>
          <p:cNvPr id="127" name="Google Shape;127;g8df959f675_1_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750" y="96550"/>
            <a:ext cx="405017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f959f675_1_153"/>
          <p:cNvSpPr txBox="1">
            <a:spLocks noGrp="1"/>
          </p:cNvSpPr>
          <p:nvPr>
            <p:ph type="title"/>
          </p:nvPr>
        </p:nvSpPr>
        <p:spPr>
          <a:xfrm>
            <a:off x="265500" y="107150"/>
            <a:ext cx="4045200" cy="13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 </a:t>
            </a:r>
            <a:r>
              <a:rPr lang="en-US" sz="2500" b="0"/>
              <a:t>Emotional Wellness</a:t>
            </a:r>
            <a:endParaRPr sz="25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3 Goals</a:t>
            </a:r>
            <a:endParaRPr sz="4500" b="0"/>
          </a:p>
        </p:txBody>
      </p:sp>
      <p:sp>
        <p:nvSpPr>
          <p:cNvPr id="133" name="Google Shape;133;g8df959f675_1_153"/>
          <p:cNvSpPr txBox="1">
            <a:spLocks noGrp="1"/>
          </p:cNvSpPr>
          <p:nvPr>
            <p:ph type="body" idx="2"/>
          </p:nvPr>
        </p:nvSpPr>
        <p:spPr>
          <a:xfrm>
            <a:off x="5164925" y="471500"/>
            <a:ext cx="3311100" cy="38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Activity: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latin typeface="Impact"/>
                <a:ea typeface="Impact"/>
                <a:cs typeface="Impact"/>
                <a:sym typeface="Impact"/>
              </a:rPr>
              <a:t>Write 3 goals to increase your emotional wellness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g8df959f675_1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850" y="2003825"/>
            <a:ext cx="3523649" cy="264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8df959f675_1_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250" y="2432450"/>
            <a:ext cx="3077776" cy="161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229</Words>
  <Application>Microsoft Macintosh PowerPoint</Application>
  <PresentationFormat>On-screen Show (16:9)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Roboto</vt:lpstr>
      <vt:lpstr>Lato</vt:lpstr>
      <vt:lpstr>Amatic SC</vt:lpstr>
      <vt:lpstr>Source Code Pro</vt:lpstr>
      <vt:lpstr>Arial</vt:lpstr>
      <vt:lpstr>Impact</vt:lpstr>
      <vt:lpstr>Beach Day</vt:lpstr>
      <vt:lpstr>PowerPoint Presentation</vt:lpstr>
      <vt:lpstr>EMOTIONAL Wellness</vt:lpstr>
      <vt:lpstr> Emotional Wellness 5 Indicators</vt:lpstr>
      <vt:lpstr> Emotional Wellness 4 Strategies</vt:lpstr>
      <vt:lpstr>Bullet Journal Video:  https://www.youtube.com/watch?v=boeojSvp5Mg </vt:lpstr>
      <vt:lpstr>Self Compassion:  Kristin Neff at TEDx The Space Between Self-Esteem and Self Compassion    https://www.youtube.com/watch?time_continue=39&amp;v=IvtZBUSplr4&amp;feature=emb_logo</vt:lpstr>
      <vt:lpstr>     Mindfulness:  Sheridan Mindfulness Group &amp; Free apps          </vt:lpstr>
      <vt:lpstr>     Nurturing your Interests/hobbies:        </vt:lpstr>
      <vt:lpstr> Emotional Wellness 3 Goals</vt:lpstr>
      <vt:lpstr> Emotional Wellness 2 Minutes of Mindfulness Meditation  Pebble Meditation   </vt:lpstr>
      <vt:lpstr> Emotional Wellness 1 Coping Statement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CFS User</dc:creator>
  <cp:lastModifiedBy>Basil Joseph</cp:lastModifiedBy>
  <cp:revision>2</cp:revision>
  <dcterms:modified xsi:type="dcterms:W3CDTF">2020-08-05T15:20:23Z</dcterms:modified>
</cp:coreProperties>
</file>